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85" r:id="rId11"/>
    <p:sldId id="284" r:id="rId12"/>
    <p:sldId id="268" r:id="rId13"/>
    <p:sldId id="270" r:id="rId14"/>
    <p:sldId id="272" r:id="rId15"/>
    <p:sldId id="271" r:id="rId16"/>
    <p:sldId id="281" r:id="rId17"/>
    <p:sldId id="288" r:id="rId18"/>
    <p:sldId id="287" r:id="rId19"/>
    <p:sldId id="273" r:id="rId20"/>
    <p:sldId id="289" r:id="rId21"/>
    <p:sldId id="292" r:id="rId22"/>
    <p:sldId id="274" r:id="rId23"/>
    <p:sldId id="275" r:id="rId24"/>
    <p:sldId id="280" r:id="rId25"/>
    <p:sldId id="290" r:id="rId26"/>
    <p:sldId id="277" r:id="rId27"/>
    <p:sldId id="279" r:id="rId28"/>
    <p:sldId id="29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2" autoAdjust="0"/>
    <p:restoredTop sz="74762" autoAdjust="0"/>
  </p:normalViewPr>
  <p:slideViewPr>
    <p:cSldViewPr snapToGrid="0">
      <p:cViewPr varScale="1">
        <p:scale>
          <a:sx n="72" d="100"/>
          <a:sy n="72" d="100"/>
        </p:scale>
        <p:origin x="22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F6B94-0D5B-481B-8426-588FC7D83E93}" type="datetimeFigureOut">
              <a:rPr lang="en-US" smtClean="0"/>
              <a:t>1/3/22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FC1EA-57A6-44BC-9A4B-5695FFC27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0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xxPcy5Gr4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Language#/media/File:Floor_7a_bookstacks_in_Sterling_Memorial_Library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ommons.wikimedia.org/w/index.php?title=Special:Search&amp;limit=500&amp;offset=0&amp;ns0=1&amp;ns6=1&amp;ns12=1&amp;ns14=1&amp;ns100=1&amp;ns106=1&amp;search=Autonomous+cars&amp;advancedSearch-current=%7b%7d" TargetMode="External"/><Relationship Id="rId5" Type="http://schemas.openxmlformats.org/officeDocument/2006/relationships/hyperlink" Target="https://commons.wikimedia.org/wiki/File:Waveform_of_Habana_syndrome_sound.png" TargetMode="External"/><Relationship Id="rId4" Type="http://schemas.openxmlformats.org/officeDocument/2006/relationships/hyperlink" Target="https://commons.wikimedia.org/wiki/File:EmiMa-099-semantic-segmentation.pn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Richard_Feynman#/media/File:Richard_Feynman_1959.p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rchives-dc.library.caltech.edu/islandora/object/ct1:483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onfinder.com/icons/1562699/book_energy_idea_knowledge_ico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f.io/p/lsu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A51BF-60A2-44DB-B88F-8B88C3EE23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34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https://www.youtube.com/watch?v=XOxxPcy5Gr4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FC1EA-57A6-44BC-9A4B-5695FFC27D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8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last few years, we’ve seen a lot of progress in learning generative models</a:t>
            </a:r>
            <a:r>
              <a:rPr lang="en-US" baseline="0" dirty="0"/>
              <a:t> of complex objects like images, text, music, videos, molecules. For example, here you can see some amazingly realistic images you can generate using generative adversarial networks.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F67428F-2382-AF4F-B652-25A05BB0F97D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1816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https://deepmind.com/blog/wavenet-generative-model-raw-audio/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A51BF-60A2-44DB-B88F-8B88C3EE2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37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https://www.youtube.com/watch?time_continue=1&amp;v=9reHvktowLY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FC1EA-57A6-44BC-9A4B-5695FFC27D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8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FC1EA-57A6-44BC-9A4B-5695FFC27D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17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FC1EA-57A6-44BC-9A4B-5695FFC27D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99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Dog images from </a:t>
            </a:r>
            <a:r>
              <a:rPr lang="en-US" dirty="0" err="1"/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13795-730A-462F-9ED9-762D486467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9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Problem: making sense of complex,</a:t>
            </a:r>
            <a:r>
              <a:rPr lang="en-US" baseline="0" dirty="0"/>
              <a:t> unstructured sensory inputs. Images, speech, text, video, etc.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>
                <a:hlinkClick r:id="rId3"/>
              </a:rPr>
              <a:t>https://commons.wikimedia.org/wiki/Language#/media/File:Floor_7a_bookstacks_in_Sterling_Memorial_Library.jpg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https://commons.wikimedia.org/wiki/File:EmiMa-099-semantic-segmentation.png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https://commons.wikimedia.org/wiki/File:Waveform_of_Habana_syndrome_sound.png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https://commons.wikimedia.org/w/index.php?title=Special:Search&amp;limit=500&amp;offset=0&amp;ns0=1&amp;ns6=1&amp;ns12=1&amp;ns14=1&amp;ns100=1&amp;ns106=1&amp;search=Autonomous+cars&amp;advancedSearch-current={}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A51BF-60A2-44DB-B88F-8B88C3EE23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9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Https://commons.wikimedia.org/wiki/Category:Richard_Feynman#/media/File:Richard_Feynman_1959.png</a:t>
            </a: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4"/>
              </a:rPr>
              <a:t>http://archives-dc.library.caltech.edu/islandora/object/ct1%3A483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FC1EA-57A6-44BC-9A4B-5695FFC27D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9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Computer</a:t>
            </a:r>
            <a:r>
              <a:rPr lang="en-US" baseline="0" dirty="0"/>
              <a:t> graphics:</a:t>
            </a:r>
          </a:p>
          <a:p>
            <a:r>
              <a:rPr lang="en-US" baseline="0" dirty="0"/>
              <a:t>Produce plausible images</a:t>
            </a:r>
          </a:p>
          <a:p>
            <a:r>
              <a:rPr lang="en-US" baseline="0" dirty="0"/>
              <a:t>You choose models, conditions, </a:t>
            </a:r>
            <a:r>
              <a:rPr lang="en-US" baseline="0" dirty="0" err="1"/>
              <a:t>imging</a:t>
            </a:r>
            <a:r>
              <a:rPr lang="en-US" baseline="0" dirty="0"/>
              <a:t> parameters, etc.</a:t>
            </a:r>
          </a:p>
          <a:p>
            <a:endParaRPr lang="en-US" baseline="0" dirty="0"/>
          </a:p>
          <a:p>
            <a:r>
              <a:rPr lang="en-US" baseline="0" dirty="0"/>
              <a:t>Vision:</a:t>
            </a:r>
          </a:p>
          <a:p>
            <a:r>
              <a:rPr lang="en-US" baseline="0" dirty="0"/>
              <a:t>Given images with noise, estimate physical quantities (ill-posed problem)</a:t>
            </a:r>
          </a:p>
          <a:p>
            <a:endParaRPr lang="en-US" baseline="0" dirty="0"/>
          </a:p>
          <a:p>
            <a:r>
              <a:rPr lang="en-US" baseline="0" dirty="0"/>
              <a:t>Building a generative model is not the entire story. Inference (e.g. vision) is still hard. So not entirely true that if we can create we understand. But it’s a useful step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1905-F4F9-C448-8A1A-0CE27B0A0B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15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concerned with statistical</a:t>
            </a:r>
            <a:r>
              <a:rPr lang="en-US" baseline="0" dirty="0"/>
              <a:t> generative models</a:t>
            </a:r>
          </a:p>
          <a:p>
            <a:endParaRPr lang="en-US" baseline="0" dirty="0"/>
          </a:p>
          <a:p>
            <a:r>
              <a:rPr lang="en-US" baseline="0" dirty="0"/>
              <a:t>Graphics: purely based on prior knowledge. Difficult to scale. Developing the field took a very long time. Still not entirely solved, active area of research.</a:t>
            </a:r>
          </a:p>
          <a:p>
            <a:endParaRPr lang="en-US" baseline="0" dirty="0"/>
          </a:p>
          <a:p>
            <a:r>
              <a:rPr lang="en-US" baseline="0" dirty="0"/>
              <a:t>Motivation: Reduce the amount of prior knowledge and use data. (machine learning)</a:t>
            </a:r>
          </a:p>
          <a:p>
            <a:endParaRPr lang="en-US" baseline="0" dirty="0"/>
          </a:p>
          <a:p>
            <a:r>
              <a:rPr lang="en-US" baseline="0" dirty="0"/>
              <a:t>Note: cannot do something purely based on data. Known impossibility results. Even in discrete spaces, scaling of sample complexity would be doubly-exponential.</a:t>
            </a:r>
          </a:p>
          <a:p>
            <a:endParaRPr lang="en-US" baseline="0" dirty="0"/>
          </a:p>
          <a:p>
            <a:r>
              <a:rPr lang="en-US" dirty="0">
                <a:hlinkClick r:id="rId3"/>
              </a:rPr>
              <a:t>https://www.iconfinder.com/icons/1562699/book_energy_idea_knowledge_icon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https://www.yf.io/p/lsun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1905-F4F9-C448-8A1A-0CE27B0A0B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8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concerned with statistical</a:t>
            </a:r>
            <a:r>
              <a:rPr lang="en-US" baseline="0" dirty="0"/>
              <a:t> generative models</a:t>
            </a:r>
          </a:p>
          <a:p>
            <a:endParaRPr lang="en-US" baseline="0" dirty="0"/>
          </a:p>
          <a:p>
            <a:r>
              <a:rPr lang="en-US" baseline="0" dirty="0"/>
              <a:t>Graphics: purely based on prior knowledge. Difficult to scale. Developing the field took a very long time. Still not entirely solved, active area of research.</a:t>
            </a:r>
          </a:p>
          <a:p>
            <a:endParaRPr lang="en-US" baseline="0" dirty="0"/>
          </a:p>
          <a:p>
            <a:r>
              <a:rPr lang="en-US" baseline="0" dirty="0"/>
              <a:t>Motivation: Reduce the amount of prior knowledge and use data. (machine learning)</a:t>
            </a:r>
          </a:p>
          <a:p>
            <a:endParaRPr lang="en-US" baseline="0" dirty="0"/>
          </a:p>
          <a:p>
            <a:r>
              <a:rPr lang="en-US" baseline="0" dirty="0"/>
              <a:t>Note: cannot do something purely based on data. Known impossibility results. Even in discrete spaces, scaling of sample complexity would be doubly-exponential.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1905-F4F9-C448-8A1A-0CE27B0A0B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5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this different from traditional ML?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is simple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A51BF-60A2-44DB-B88F-8B88C3EE2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5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this different from traditional ML?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 is simple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A51BF-60A2-44DB-B88F-8B88C3EE2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73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US" baseline="0" dirty="0"/>
              <a:t> is simple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A51BF-60A2-44DB-B88F-8B88C3EE2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0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7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5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7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8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3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9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7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6CC6C-2698-4215-8F63-EBF9E6E13969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B071A-35B1-4ECD-88C6-BA1877F3F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50000"/>
            </a:schemeClr>
          </a:solidFill>
          <a:latin typeface="LM Roman 12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M Roman 12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M Roman 12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M Roman 12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M Roman 12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M Roman 12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32.gif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3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ucla/winter2022/cs269" TargetMode="External"/><Relationship Id="rId2" Type="http://schemas.openxmlformats.org/officeDocument/2006/relationships/hyperlink" Target="https://grover-group.github.io/dgm-win2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eeplearningbook.org/" TargetMode="External"/><Relationship Id="rId4" Type="http://schemas.openxmlformats.org/officeDocument/2006/relationships/hyperlink" Target="https://deepgenerativemodels.github.io/notes/index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imatechange.ai/paper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3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137861"/>
            <a:ext cx="9908583" cy="2387600"/>
          </a:xfrm>
        </p:spPr>
        <p:txBody>
          <a:bodyPr>
            <a:normAutofit/>
          </a:bodyPr>
          <a:lstStyle/>
          <a:p>
            <a:r>
              <a:rPr lang="en-US" sz="5500" dirty="0">
                <a:latin typeface="+mj-lt"/>
                <a:ea typeface="Futura Medium" charset="0"/>
                <a:cs typeface="Futura Medium" charset="0"/>
              </a:rPr>
              <a:t>CS 269: Deep Generative Models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097280" y="4475500"/>
            <a:ext cx="10058400" cy="114300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Aditya Grover</a:t>
            </a:r>
          </a:p>
          <a:p>
            <a:r>
              <a:rPr lang="en-US" sz="2800" dirty="0">
                <a:cs typeface="Calibri"/>
              </a:rPr>
              <a:t>UCLA</a:t>
            </a:r>
          </a:p>
          <a:p>
            <a:r>
              <a:rPr lang="en-US" sz="2800" dirty="0">
                <a:cs typeface="Calibri"/>
              </a:rPr>
              <a:t>Course URL: https://</a:t>
            </a:r>
            <a:r>
              <a:rPr lang="en-US" sz="2800" dirty="0" err="1"/>
              <a:t>grover-group.github.io</a:t>
            </a:r>
            <a:r>
              <a:rPr lang="en-US" sz="2800" dirty="0"/>
              <a:t>/dgm-win22</a:t>
            </a:r>
          </a:p>
        </p:txBody>
      </p:sp>
    </p:spTree>
    <p:extLst>
      <p:ext uri="{BB962C8B-B14F-4D97-AF65-F5344CB8AC3E}">
        <p14:creationId xmlns:p14="http://schemas.microsoft.com/office/powerpoint/2010/main" val="369012240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Progress in Generative Models of 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38991" y="5957580"/>
            <a:ext cx="2434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Ian </a:t>
            </a:r>
            <a:r>
              <a:rPr lang="en-US" dirty="0" err="1"/>
              <a:t>Goodfellow</a:t>
            </a:r>
            <a:r>
              <a:rPr lang="en-US" dirty="0"/>
              <a:t>, 2019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2" y="1328429"/>
            <a:ext cx="114300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0CB0184-4C07-48AE-95D8-09BDB5606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06" y="1421874"/>
            <a:ext cx="3657600" cy="2547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A5B4A-4536-4609-BECC-636A7453DCA2}"/>
              </a:ext>
            </a:extLst>
          </p:cNvPr>
          <p:cNvSpPr txBox="1"/>
          <p:nvPr/>
        </p:nvSpPr>
        <p:spPr>
          <a:xfrm>
            <a:off x="1834662" y="3969806"/>
            <a:ext cx="36575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Menon et al, 2020</a:t>
            </a:r>
          </a:p>
        </p:txBody>
      </p:sp>
      <p:pic>
        <p:nvPicPr>
          <p:cNvPr id="6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14D5364F-9F33-4648-A7A4-2B4632094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111" y="1429616"/>
            <a:ext cx="5103445" cy="2540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30612-392B-4D60-952E-62CF927CEB4A}"/>
              </a:ext>
            </a:extLst>
          </p:cNvPr>
          <p:cNvSpPr txBox="1"/>
          <p:nvPr/>
        </p:nvSpPr>
        <p:spPr>
          <a:xfrm>
            <a:off x="7715738" y="3969805"/>
            <a:ext cx="36575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Liu al, 2018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65740" y="4848154"/>
            <a:ext cx="4906925" cy="2009846"/>
            <a:chOff x="3824176" y="4727627"/>
            <a:chExt cx="4906925" cy="2009846"/>
          </a:xfrm>
        </p:grpSpPr>
        <p:pic>
          <p:nvPicPr>
            <p:cNvPr id="9" name="Picture 9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A2427810-4439-4D16-BBAA-56D9E344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176" y="4727627"/>
              <a:ext cx="4906925" cy="17571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92C715-23D2-413D-AE9D-20F3C8213B2C}"/>
                </a:ext>
              </a:extLst>
            </p:cNvPr>
            <p:cNvSpPr txBox="1"/>
            <p:nvPr/>
          </p:nvSpPr>
          <p:spPr>
            <a:xfrm>
              <a:off x="4740894" y="6368141"/>
              <a:ext cx="36575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Antic, 2020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50000"/>
                  </a:schemeClr>
                </a:solidFill>
                <a:latin typeface="LM Roman 12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Progress in Inverse Problems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586497" y="965943"/>
            <a:ext cx="470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P(high resolution | low resolution)</a:t>
            </a:r>
            <a:endParaRPr lang="en-US" sz="2800" dirty="0"/>
          </a:p>
        </p:txBody>
      </p:sp>
      <p:sp>
        <p:nvSpPr>
          <p:cNvPr id="13" name="TextBox 2"/>
          <p:cNvSpPr txBox="1"/>
          <p:nvPr/>
        </p:nvSpPr>
        <p:spPr>
          <a:xfrm>
            <a:off x="6808111" y="960209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P(full image| mask)</a:t>
            </a:r>
          </a:p>
        </p:txBody>
      </p:sp>
      <p:sp>
        <p:nvSpPr>
          <p:cNvPr id="14" name="TextBox 2"/>
          <p:cNvSpPr txBox="1"/>
          <p:nvPr/>
        </p:nvSpPr>
        <p:spPr>
          <a:xfrm>
            <a:off x="4332484" y="4390353"/>
            <a:ext cx="350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P(color image| greyscale)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0935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utura Medium" charset="0"/>
                <a:cs typeface="Futura Medium" charset="0"/>
              </a:rPr>
              <a:t>WaveNet</a:t>
            </a:r>
            <a:endParaRPr lang="en-US" dirty="0">
              <a:latin typeface="+mj-lt"/>
              <a:ea typeface="Futura Medium" charset="0"/>
              <a:cs typeface="Futura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Generative model of speech signals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4023"/>
            <a:ext cx="7004425" cy="32195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03122" y="5953927"/>
            <a:ext cx="259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den Oord et al, 2016c</a:t>
            </a:r>
          </a:p>
        </p:txBody>
      </p:sp>
      <p:pic>
        <p:nvPicPr>
          <p:cNvPr id="4" name="parametric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37630" y="2297303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7149" y="2417437"/>
            <a:ext cx="120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Parametric</a:t>
            </a:r>
          </a:p>
        </p:txBody>
      </p:sp>
      <p:pic>
        <p:nvPicPr>
          <p:cNvPr id="9" name="concatenative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37630" y="304184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67149" y="3106107"/>
            <a:ext cx="152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Concatenative</a:t>
            </a:r>
          </a:p>
        </p:txBody>
      </p:sp>
      <p:pic>
        <p:nvPicPr>
          <p:cNvPr id="11" name="wavenet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37630" y="3786377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67149" y="3884371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01705" y="2183130"/>
            <a:ext cx="3714160" cy="23110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peaker-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37630" y="460530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67149" y="4725365"/>
            <a:ext cx="150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Unconditional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705" y="1759611"/>
            <a:ext cx="154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 to Speech</a:t>
            </a:r>
          </a:p>
        </p:txBody>
      </p:sp>
      <p:pic>
        <p:nvPicPr>
          <p:cNvPr id="17" name="sample_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56273" y="5322412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30566" y="543205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Music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2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Audio Super Resolution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Conditional generative model  P(high-res signal | low-res audio signal)</a:t>
            </a:r>
            <a:endParaRPr lang="en-US" dirty="0"/>
          </a:p>
        </p:txBody>
      </p:sp>
      <p:sp>
        <p:nvSpPr>
          <p:cNvPr id="8" name="AutoShape 2" descr="http://geoffreylitt.com/images/article_images/enhance/21.svg?15190707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2"/>
          <p:cNvGrpSpPr/>
          <p:nvPr/>
        </p:nvGrpSpPr>
        <p:grpSpPr>
          <a:xfrm>
            <a:off x="826770" y="2543721"/>
            <a:ext cx="9626455" cy="3257756"/>
            <a:chOff x="556364" y="4425838"/>
            <a:chExt cx="7254313" cy="2076563"/>
          </a:xfrm>
        </p:grpSpPr>
        <p:grpSp>
          <p:nvGrpSpPr>
            <p:cNvPr id="10" name="Group 3"/>
            <p:cNvGrpSpPr/>
            <p:nvPr/>
          </p:nvGrpSpPr>
          <p:grpSpPr>
            <a:xfrm>
              <a:off x="556364" y="4425838"/>
              <a:ext cx="7254313" cy="2076563"/>
              <a:chOff x="556364" y="4425838"/>
              <a:chExt cx="7254313" cy="2076563"/>
            </a:xfrm>
          </p:grpSpPr>
          <p:pic>
            <p:nvPicPr>
              <p:cNvPr id="13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25631"/>
              <a:stretch/>
            </p:blipFill>
            <p:spPr>
              <a:xfrm>
                <a:off x="556364" y="4425838"/>
                <a:ext cx="4191101" cy="2076563"/>
              </a:xfrm>
              <a:prstGeom prst="rect">
                <a:avLst/>
              </a:prstGeom>
            </p:spPr>
          </p:pic>
          <p:sp>
            <p:nvSpPr>
              <p:cNvPr id="14" name="TextBox 17"/>
              <p:cNvSpPr txBox="1"/>
              <p:nvPr/>
            </p:nvSpPr>
            <p:spPr>
              <a:xfrm>
                <a:off x="6156763" y="4800600"/>
                <a:ext cx="1125559" cy="235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Low res signal</a:t>
                </a:r>
              </a:p>
            </p:txBody>
          </p:sp>
          <p:sp>
            <p:nvSpPr>
              <p:cNvPr id="15" name="TextBox 18"/>
              <p:cNvSpPr txBox="1"/>
              <p:nvPr/>
            </p:nvSpPr>
            <p:spPr>
              <a:xfrm>
                <a:off x="6213324" y="5680239"/>
                <a:ext cx="1597353" cy="235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High res audio signal</a:t>
                </a:r>
              </a:p>
            </p:txBody>
          </p:sp>
        </p:grpSp>
        <p:pic>
          <p:nvPicPr>
            <p:cNvPr id="11" name="msp.4.4.lr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5559603" y="4680466"/>
              <a:ext cx="609600" cy="609600"/>
            </a:xfrm>
            <a:prstGeom prst="rect">
              <a:avLst/>
            </a:prstGeom>
          </p:spPr>
        </p:pic>
        <p:pic>
          <p:nvPicPr>
            <p:cNvPr id="12" name="msp.4.4.pr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5559603" y="5560105"/>
              <a:ext cx="609600" cy="6096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9087286" y="5856899"/>
            <a:ext cx="212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Kuleshov</a:t>
            </a:r>
            <a:r>
              <a:rPr lang="en-US" dirty="0"/>
              <a:t> et al.,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par>
              <p:cTn id="8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Image Translation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661991"/>
            <a:ext cx="10040244" cy="286864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9661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Conditional generative model  P( zebra images| horse images)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75047" y="5813454"/>
            <a:ext cx="163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Zhu </a:t>
            </a:r>
            <a:r>
              <a:rPr lang="en-US"/>
              <a:t>et al</a:t>
            </a:r>
            <a:r>
              <a:rPr lang="en-US" b="1"/>
              <a:t>., </a:t>
            </a:r>
            <a:r>
              <a:rPr lang="en-US"/>
              <a:t>2017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2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Machine Translation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661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Conditional generative model  P( English text| Chinese text)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08" y="2448719"/>
            <a:ext cx="6521494" cy="3321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3246" y="5868761"/>
            <a:ext cx="360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Google AI research blog.</a:t>
            </a:r>
          </a:p>
        </p:txBody>
      </p:sp>
    </p:spTree>
    <p:extLst>
      <p:ext uri="{BB962C8B-B14F-4D97-AF65-F5344CB8AC3E}">
        <p14:creationId xmlns:p14="http://schemas.microsoft.com/office/powerpoint/2010/main" val="1554514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9286-8B13-1E46-B4BA-7A74B857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Generation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87A55-A336-6641-9905-EE787310D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23" b="28430"/>
          <a:stretch/>
        </p:blipFill>
        <p:spPr>
          <a:xfrm>
            <a:off x="838200" y="2643937"/>
            <a:ext cx="4528929" cy="1649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575C5-1129-DF46-B70C-7F98BE2A1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57"/>
          <a:stretch/>
        </p:blipFill>
        <p:spPr>
          <a:xfrm>
            <a:off x="5513124" y="1825625"/>
            <a:ext cx="6036145" cy="3800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99C84D-DA84-D744-9FA0-50A4B2FA74B3}"/>
              </a:ext>
            </a:extLst>
          </p:cNvPr>
          <p:cNvSpPr txBox="1"/>
          <p:nvPr/>
        </p:nvSpPr>
        <p:spPr>
          <a:xfrm>
            <a:off x="8147697" y="5934670"/>
            <a:ext cx="3401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Radford et al., 2019</a:t>
            </a:r>
          </a:p>
          <a:p>
            <a:r>
              <a:rPr lang="en-US" dirty="0"/>
              <a:t>Demo from </a:t>
            </a:r>
            <a:r>
              <a:rPr lang="en-US" dirty="0" err="1"/>
              <a:t>talktotransformer.com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2"/>
          <p:cNvSpPr txBox="1"/>
          <p:nvPr/>
        </p:nvSpPr>
        <p:spPr>
          <a:xfrm>
            <a:off x="665521" y="6165502"/>
            <a:ext cx="419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P(next word | previous words)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90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9286-8B13-1E46-B4BA-7A74B857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Generation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9C84D-DA84-D744-9FA0-50A4B2FA74B3}"/>
              </a:ext>
            </a:extLst>
          </p:cNvPr>
          <p:cNvSpPr txBox="1"/>
          <p:nvPr/>
        </p:nvSpPr>
        <p:spPr>
          <a:xfrm>
            <a:off x="10165341" y="6334698"/>
            <a:ext cx="1673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OpenAI</a:t>
            </a:r>
            <a:r>
              <a:rPr lang="en-US" dirty="0"/>
              <a:t> Codex</a:t>
            </a:r>
          </a:p>
          <a:p>
            <a:endParaRPr lang="en-US" dirty="0"/>
          </a:p>
        </p:txBody>
      </p:sp>
      <p:pic>
        <p:nvPicPr>
          <p:cNvPr id="4" name="2762885619">
            <a:hlinkClick r:id="" action="ppaction://media"/>
            <a:extLst>
              <a:ext uri="{FF2B5EF4-FFF2-40B4-BE49-F238E27FC236}">
                <a16:creationId xmlns:a16="http://schemas.microsoft.com/office/drawing/2014/main" id="{DBBA6443-F74D-6C4E-B2B9-07158C7C5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632" y="1564623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and 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7278"/>
            <a:ext cx="8599589" cy="4989616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9123722" y="3872086"/>
            <a:ext cx="328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P(image | caption)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5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Imitation Learning</a:t>
            </a:r>
          </a:p>
        </p:txBody>
      </p:sp>
      <p:pic>
        <p:nvPicPr>
          <p:cNvPr id="4" name="long_te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7265" y="2532906"/>
            <a:ext cx="5097926" cy="3823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56712" y="5889645"/>
            <a:ext cx="251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 et al.,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96617" y="17764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Conditional generative model  P(actions | past observations)</a:t>
            </a:r>
          </a:p>
        </p:txBody>
      </p:sp>
    </p:spTree>
    <p:extLst>
      <p:ext uri="{BB962C8B-B14F-4D97-AF65-F5344CB8AC3E}">
        <p14:creationId xmlns:p14="http://schemas.microsoft.com/office/powerpoint/2010/main" val="8309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Introduction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4997" y="3920697"/>
            <a:ext cx="17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139" y="6094566"/>
            <a:ext cx="287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0285" y="6075510"/>
            <a:ext cx="105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4190" y="3631962"/>
            <a:ext cx="230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Computational Speech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Challenge: </a:t>
            </a:r>
            <a:r>
              <a:rPr lang="en-US" sz="2400" dirty="0"/>
              <a:t>understand complex, unstructured inputs</a:t>
            </a:r>
          </a:p>
        </p:txBody>
      </p:sp>
      <p:pic>
        <p:nvPicPr>
          <p:cNvPr id="1028" name="Picture 4" descr="https://upload.wikimedia.org/wikipedia/commons/thumb/f/fc/Floor_7a_bookstacks_in_Sterling_Memorial_Library.jpg/1280px-Floor_7a_bookstacks_in_Sterling_Memorial_Libr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56" y="4507269"/>
            <a:ext cx="1930188" cy="154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Waveform of Habana syndrome s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42" y="2548033"/>
            <a:ext cx="3498214" cy="99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EmiMa-099-semantic-segmenta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70" y="2556736"/>
            <a:ext cx="1953174" cy="13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6/65/Hands-free_Driving.jpg/1280px-Hands-free_Driv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07" y="4353062"/>
            <a:ext cx="2370454" cy="16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57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75360-806C-1744-8BB7-645848BE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Societal Challenges: </a:t>
            </a:r>
            <a:r>
              <a:rPr lang="en-US" dirty="0" err="1"/>
              <a:t>DeepFakes</a:t>
            </a:r>
            <a:endParaRPr lang="en-US" dirty="0"/>
          </a:p>
        </p:txBody>
      </p:sp>
      <p:pic>
        <p:nvPicPr>
          <p:cNvPr id="4" name="yt5s.com-You Won’t Believe What Obama Says In This Video! ��(72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669.45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2128" y="1485899"/>
            <a:ext cx="8914297" cy="50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1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4166-05B1-3B41-AF02-C1508AAD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Societal Challenges: Amplified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EF26-E37F-334D-BAD0-BDF7D2F22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BB7D1-BDBE-624C-9AB5-664480EA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58" y="1890672"/>
            <a:ext cx="5150244" cy="4221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5BF499-B412-3448-960C-94CFB1C6C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3" y="2759223"/>
            <a:ext cx="6563132" cy="1952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03B6C-5605-FC43-A191-74297C2AD387}"/>
              </a:ext>
            </a:extLst>
          </p:cNvPr>
          <p:cNvSpPr txBox="1"/>
          <p:nvPr/>
        </p:nvSpPr>
        <p:spPr>
          <a:xfrm>
            <a:off x="7998671" y="5645083"/>
            <a:ext cx="3355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Sheng et al., 2019; Choi et al., 2020 </a:t>
            </a:r>
          </a:p>
        </p:txBody>
      </p:sp>
    </p:spTree>
    <p:extLst>
      <p:ext uri="{BB962C8B-B14F-4D97-AF65-F5344CB8AC3E}">
        <p14:creationId xmlns:p14="http://schemas.microsoft.com/office/powerpoint/2010/main" val="4229433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Roadmap and Key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Representation</a:t>
            </a:r>
            <a:r>
              <a:rPr lang="en-US" sz="2400" dirty="0"/>
              <a:t>: how do we parameterize the joint distribution of many random variables?</a:t>
            </a:r>
          </a:p>
          <a:p>
            <a:r>
              <a:rPr lang="en-US" sz="2400" b="1" dirty="0"/>
              <a:t>Learning</a:t>
            </a:r>
            <a:r>
              <a:rPr lang="en-US" sz="2400" dirty="0"/>
              <a:t>: what is the right way to compare probability distributions?</a:t>
            </a:r>
          </a:p>
          <a:p>
            <a:r>
              <a:rPr lang="en-US" sz="2400" b="1" dirty="0"/>
              <a:t>Inference</a:t>
            </a:r>
            <a:r>
              <a:rPr lang="en-US" sz="2400" dirty="0"/>
              <a:t>: how do we invert (or encode) the generation process? e.g., vision as inverse graphics</a:t>
            </a:r>
          </a:p>
          <a:p>
            <a:pPr lvl="1"/>
            <a:r>
              <a:rPr lang="en-US" sz="2000" dirty="0"/>
              <a:t>Unsupervised learning: recover high-level descriptions (features) from raw data</a:t>
            </a:r>
          </a:p>
          <a:p>
            <a:endParaRPr lang="en-US" sz="2400" dirty="0"/>
          </a:p>
          <a:p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50556" y="1825625"/>
            <a:ext cx="4583595" cy="1646353"/>
            <a:chOff x="3643546" y="3362633"/>
            <a:chExt cx="4583595" cy="1646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3546" y="3362633"/>
              <a:ext cx="4583595" cy="16463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3546" y="3362633"/>
              <a:ext cx="681874" cy="4541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5539" y="3362633"/>
              <a:ext cx="687090" cy="4576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3546" y="3877411"/>
              <a:ext cx="707213" cy="5233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5538" y="3877411"/>
              <a:ext cx="697785" cy="523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7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Autoregressive models</a:t>
            </a:r>
          </a:p>
          <a:p>
            <a:r>
              <a:rPr lang="en-US" dirty="0"/>
              <a:t>Variational autoencoders</a:t>
            </a:r>
          </a:p>
          <a:p>
            <a:r>
              <a:rPr lang="en-US" dirty="0"/>
              <a:t>Generative Adversarial Networks </a:t>
            </a:r>
          </a:p>
          <a:p>
            <a:r>
              <a:rPr lang="en-US" dirty="0"/>
              <a:t>Normalizing flows</a:t>
            </a:r>
          </a:p>
          <a:p>
            <a:r>
              <a:rPr lang="en-US" dirty="0"/>
              <a:t>Energy-based models</a:t>
            </a:r>
          </a:p>
          <a:p>
            <a:r>
              <a:rPr lang="en-US" dirty="0"/>
              <a:t>Score-based and diffusion models</a:t>
            </a:r>
          </a:p>
        </p:txBody>
      </p:sp>
    </p:spTree>
    <p:extLst>
      <p:ext uri="{BB962C8B-B14F-4D97-AF65-F5344CB8AC3E}">
        <p14:creationId xmlns:p14="http://schemas.microsoft.com/office/powerpoint/2010/main" val="121460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knowledge of probabilities and calculus:</a:t>
            </a:r>
          </a:p>
          <a:p>
            <a:pPr lvl="1"/>
            <a:r>
              <a:rPr lang="en-US" dirty="0"/>
              <a:t>Gradients, gradient-descent optimization, backpropagation</a:t>
            </a:r>
          </a:p>
          <a:p>
            <a:pPr lvl="1"/>
            <a:r>
              <a:rPr lang="en-US" dirty="0"/>
              <a:t>Random variables, independence, conditional independence</a:t>
            </a:r>
          </a:p>
          <a:p>
            <a:pPr lvl="1"/>
            <a:r>
              <a:rPr lang="en-US" dirty="0"/>
              <a:t>Bayes rule, chain rule, change of variables formulas</a:t>
            </a:r>
          </a:p>
          <a:p>
            <a:r>
              <a:rPr lang="en-US" dirty="0"/>
              <a:t>Machine learning </a:t>
            </a:r>
          </a:p>
          <a:p>
            <a:r>
              <a:rPr lang="en-US" dirty="0"/>
              <a:t>Deep learning</a:t>
            </a:r>
          </a:p>
          <a:p>
            <a:r>
              <a:rPr lang="en-US" dirty="0"/>
              <a:t>Proficiency in Python and deep learning frameworks.</a:t>
            </a:r>
          </a:p>
        </p:txBody>
      </p:sp>
    </p:spTree>
    <p:extLst>
      <p:ext uri="{BB962C8B-B14F-4D97-AF65-F5344CB8AC3E}">
        <p14:creationId xmlns:p14="http://schemas.microsoft.com/office/powerpoint/2010/main" val="6378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1194-DE9C-C44D-8FAE-553B4E12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2966-971E-F649-A4CF-0402F0648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Enrollments will be limited</a:t>
            </a:r>
          </a:p>
          <a:p>
            <a:r>
              <a:rPr lang="en-US" dirty="0"/>
              <a:t>Please fill the PTE survey form on course website by Jan 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29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webpage: </a:t>
            </a:r>
            <a:r>
              <a:rPr lang="en-US" dirty="0">
                <a:hlinkClick r:id="rId2"/>
              </a:rPr>
              <a:t>https://grover-group.github.io/dgm-win22</a:t>
            </a:r>
            <a:endParaRPr lang="en-US" dirty="0"/>
          </a:p>
          <a:p>
            <a:r>
              <a:rPr lang="en-US" dirty="0"/>
              <a:t>Class discussions and announcements on Piazza: </a:t>
            </a:r>
            <a:r>
              <a:rPr lang="en-US" dirty="0">
                <a:hlinkClick r:id="rId3"/>
              </a:rPr>
              <a:t>https://piazza.com/ucla/winter2022/cs269</a:t>
            </a:r>
            <a:endParaRPr lang="en-US" dirty="0"/>
          </a:p>
          <a:p>
            <a:r>
              <a:rPr lang="en-US" dirty="0"/>
              <a:t>There is no required textbook. Reading materials and course notes will be provided.</a:t>
            </a:r>
          </a:p>
          <a:p>
            <a:r>
              <a:rPr lang="en-US" dirty="0"/>
              <a:t>Lecture notes: </a:t>
            </a:r>
            <a:r>
              <a:rPr lang="en-US" dirty="0">
                <a:hlinkClick r:id="rId4"/>
              </a:rPr>
              <a:t>https://deepgenerativemodels.github.io/notes/index.html</a:t>
            </a:r>
            <a:endParaRPr lang="en-US" dirty="0"/>
          </a:p>
          <a:p>
            <a:r>
              <a:rPr lang="en-US" dirty="0"/>
              <a:t>Suggested Reading: </a:t>
            </a:r>
            <a:r>
              <a:rPr lang="en-US" i="1" dirty="0"/>
              <a:t>Deep Learning</a:t>
            </a:r>
            <a:r>
              <a:rPr lang="en-US" dirty="0"/>
              <a:t> by Ian </a:t>
            </a:r>
            <a:r>
              <a:rPr lang="en-US" dirty="0" err="1"/>
              <a:t>Goodfellow</a:t>
            </a:r>
            <a:r>
              <a:rPr lang="en-US" dirty="0"/>
              <a:t>,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. Online version available free 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  <a:p>
            <a:r>
              <a:rPr lang="en-US" dirty="0"/>
              <a:t>Office hours: Wed, 1-2 PM, Online, starting </a:t>
            </a:r>
            <a:r>
              <a:rPr lang="en-US" b="1" dirty="0"/>
              <a:t>next week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59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 Quizzes: 5% each</a:t>
            </a:r>
          </a:p>
          <a:p>
            <a:r>
              <a:rPr lang="en-US" dirty="0"/>
              <a:t>1 HW: 10% each</a:t>
            </a:r>
          </a:p>
          <a:p>
            <a:r>
              <a:rPr lang="en-US" dirty="0"/>
              <a:t>Midterm: 15%</a:t>
            </a:r>
          </a:p>
          <a:p>
            <a:r>
              <a:rPr lang="en-US" dirty="0"/>
              <a:t>Class Participation: 5%</a:t>
            </a:r>
          </a:p>
          <a:p>
            <a:r>
              <a:rPr lang="en-US" dirty="0"/>
              <a:t>Course Project: 60%</a:t>
            </a:r>
          </a:p>
          <a:p>
            <a:pPr lvl="1"/>
            <a:r>
              <a:rPr lang="en-US" dirty="0"/>
              <a:t>Proposal + Literature Review: 10%</a:t>
            </a:r>
          </a:p>
          <a:p>
            <a:pPr lvl="1"/>
            <a:r>
              <a:rPr lang="en-US" dirty="0"/>
              <a:t>Progress Presentation + Report: 15%</a:t>
            </a:r>
          </a:p>
          <a:p>
            <a:pPr lvl="1"/>
            <a:r>
              <a:rPr lang="en-US" dirty="0"/>
              <a:t>Final Presentation + Paper: 25%</a:t>
            </a:r>
          </a:p>
          <a:p>
            <a:pPr lvl="1"/>
            <a:r>
              <a:rPr lang="en-US" dirty="0"/>
              <a:t>Peer Feedback: 10%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96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524B-93AA-B24D-A607-7E446250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FFE54-0E92-D54B-A34B-327533BEC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on Tuesdays between 11:30-11:50</a:t>
            </a:r>
          </a:p>
          <a:p>
            <a:r>
              <a:rPr lang="en-US" dirty="0"/>
              <a:t>Duration: 20 mins</a:t>
            </a:r>
          </a:p>
          <a:p>
            <a:r>
              <a:rPr lang="en-US" dirty="0"/>
              <a:t>Will test your understanding of the content covered a week prior to the quiz</a:t>
            </a:r>
          </a:p>
        </p:txBody>
      </p:sp>
    </p:spTree>
    <p:extLst>
      <p:ext uri="{BB962C8B-B14F-4D97-AF65-F5344CB8AC3E}">
        <p14:creationId xmlns:p14="http://schemas.microsoft.com/office/powerpoint/2010/main" val="37296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projects will be done in groups of 3 students</a:t>
            </a:r>
          </a:p>
          <a:p>
            <a:r>
              <a:rPr lang="en-US" b="1" dirty="0"/>
              <a:t>Theme: </a:t>
            </a:r>
            <a:r>
              <a:rPr lang="en-US" dirty="0"/>
              <a:t>Deep Generative Models for Climate Change</a:t>
            </a:r>
          </a:p>
          <a:p>
            <a:r>
              <a:rPr lang="en-US" dirty="0"/>
              <a:t>I will post possible topics by early next week. If you wish to propose your own, please check with me via email, office hours etc. </a:t>
            </a:r>
          </a:p>
          <a:p>
            <a:pPr lvl="1"/>
            <a:r>
              <a:rPr lang="en-US" dirty="0"/>
              <a:t>See papers at </a:t>
            </a:r>
            <a:r>
              <a:rPr lang="en-US" dirty="0">
                <a:hlinkClick r:id="rId2"/>
              </a:rPr>
              <a:t>https://www.climatechange.ai/papers</a:t>
            </a:r>
            <a:r>
              <a:rPr lang="en-US" dirty="0"/>
              <a:t>? for example projects</a:t>
            </a:r>
          </a:p>
          <a:p>
            <a:r>
              <a:rPr lang="en-US" dirty="0"/>
              <a:t>Google cloud coupons will be provided</a:t>
            </a:r>
          </a:p>
          <a:p>
            <a:r>
              <a:rPr lang="en-US" dirty="0"/>
              <a:t>Course projects should require effort at the level of a publishable paper at a top-tier venue</a:t>
            </a:r>
          </a:p>
          <a:p>
            <a:pPr lvl="1"/>
            <a:r>
              <a:rPr lang="en-US" dirty="0"/>
              <a:t>Negative results and ablations are also signs of progress</a:t>
            </a:r>
          </a:p>
          <a:p>
            <a:pPr lvl="1"/>
            <a:r>
              <a:rPr lang="en-US" dirty="0"/>
              <a:t>If you are stuck, reach out!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Richard Feynman: “</a:t>
            </a:r>
            <a:r>
              <a:rPr lang="en-US" i="1" dirty="0"/>
              <a:t>What I cannot create, I do not understand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Generative modeling: “</a:t>
            </a:r>
            <a:r>
              <a:rPr lang="en-US" i="1" dirty="0"/>
              <a:t>What I understand, I can </a:t>
            </a:r>
            <a:r>
              <a:rPr lang="en-US" b="1" i="1" dirty="0"/>
              <a:t>create</a:t>
            </a:r>
            <a:r>
              <a:rPr lang="en-US" dirty="0"/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3829" b="76053"/>
          <a:stretch/>
        </p:blipFill>
        <p:spPr>
          <a:xfrm>
            <a:off x="838200" y="1825625"/>
            <a:ext cx="7114206" cy="215517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pic>
        <p:nvPicPr>
          <p:cNvPr id="2050" name="Picture 2" descr="Richard Feynman 195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862" y="1320155"/>
            <a:ext cx="3159938" cy="31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1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to generate natural images with a computer?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Our models will have </a:t>
            </a:r>
            <a:r>
              <a:rPr lang="en-US" sz="2400" b="1" dirty="0"/>
              <a:t>similar structure (generation + inference)</a:t>
            </a:r>
            <a:endParaRPr lang="en-US" sz="2400" dirty="0"/>
          </a:p>
        </p:txBody>
      </p:sp>
      <p:grpSp>
        <p:nvGrpSpPr>
          <p:cNvPr id="12" name="Group 21"/>
          <p:cNvGrpSpPr/>
          <p:nvPr/>
        </p:nvGrpSpPr>
        <p:grpSpPr>
          <a:xfrm>
            <a:off x="2194887" y="3440543"/>
            <a:ext cx="4284730" cy="733879"/>
            <a:chOff x="1153935" y="2914225"/>
            <a:chExt cx="4025084" cy="733879"/>
          </a:xfrm>
        </p:grpSpPr>
        <p:sp>
          <p:nvSpPr>
            <p:cNvPr id="10" name="Right Arrow 25"/>
            <p:cNvSpPr/>
            <p:nvPr/>
          </p:nvSpPr>
          <p:spPr>
            <a:xfrm rot="5400000">
              <a:off x="4346211" y="2815296"/>
              <a:ext cx="733879" cy="93173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26"/>
            <p:cNvSpPr txBox="1"/>
            <p:nvPr/>
          </p:nvSpPr>
          <p:spPr>
            <a:xfrm>
              <a:off x="1153935" y="3009208"/>
              <a:ext cx="3093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Generation</a:t>
              </a:r>
              <a:r>
                <a:rPr lang="en-US" sz="2400" dirty="0"/>
                <a:t> (graphics)</a:t>
              </a:r>
            </a:p>
          </p:txBody>
        </p:sp>
      </p:grpSp>
      <p:grpSp>
        <p:nvGrpSpPr>
          <p:cNvPr id="23" name="Group 30"/>
          <p:cNvGrpSpPr/>
          <p:nvPr/>
        </p:nvGrpSpPr>
        <p:grpSpPr>
          <a:xfrm>
            <a:off x="7201161" y="3437533"/>
            <a:ext cx="4649575" cy="869154"/>
            <a:chOff x="3996039" y="3357948"/>
            <a:chExt cx="4649575" cy="869154"/>
          </a:xfrm>
        </p:grpSpPr>
        <p:sp>
          <p:nvSpPr>
            <p:cNvPr id="24" name="Right Arrow 31"/>
            <p:cNvSpPr/>
            <p:nvPr/>
          </p:nvSpPr>
          <p:spPr>
            <a:xfrm rot="16200000">
              <a:off x="4185011" y="3168976"/>
              <a:ext cx="684643" cy="106258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32"/>
            <p:cNvSpPr txBox="1"/>
            <p:nvPr/>
          </p:nvSpPr>
          <p:spPr>
            <a:xfrm>
              <a:off x="5226381" y="3396105"/>
              <a:ext cx="3419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Inference</a:t>
              </a:r>
              <a:r>
                <a:rPr lang="en-US" sz="2400" dirty="0"/>
                <a:t> (vision as inverse graphics)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Generative Modeling: Computer Graphics</a:t>
            </a:r>
            <a:endParaRPr lang="en-US" sz="3200" dirty="0">
              <a:latin typeface="+mj-lt"/>
              <a:ea typeface="Futura Medium" charset="0"/>
              <a:cs typeface="Futura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99709" y="2467568"/>
            <a:ext cx="8925042" cy="833979"/>
            <a:chOff x="1070304" y="2446320"/>
            <a:chExt cx="7540296" cy="1127630"/>
          </a:xfrm>
        </p:grpSpPr>
        <p:sp>
          <p:nvSpPr>
            <p:cNvPr id="9" name="TextBox 8"/>
            <p:cNvSpPr txBox="1"/>
            <p:nvPr/>
          </p:nvSpPr>
          <p:spPr>
            <a:xfrm>
              <a:off x="2917799" y="2450352"/>
              <a:ext cx="5692801" cy="1123598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Cube(color=</a:t>
              </a:r>
              <a:r>
                <a:rPr lang="en-US" sz="2400" dirty="0">
                  <a:solidFill>
                    <a:srgbClr val="0070C0"/>
                  </a:solidFill>
                </a:rPr>
                <a:t>blue</a:t>
              </a:r>
              <a:r>
                <a:rPr lang="en-US" sz="2400" dirty="0"/>
                <a:t>, position=(</a:t>
              </a:r>
              <a:r>
                <a:rPr lang="en-US" sz="2400" dirty="0" err="1"/>
                <a:t>x,y,z</a:t>
              </a:r>
              <a:r>
                <a:rPr lang="en-US" sz="2400" dirty="0"/>
                <a:t>), size=…)</a:t>
              </a:r>
            </a:p>
            <a:p>
              <a:r>
                <a:rPr lang="en-US" sz="2400" dirty="0"/>
                <a:t>Cylinder(color=</a:t>
              </a:r>
              <a:r>
                <a:rPr lang="en-US" sz="2400" dirty="0">
                  <a:solidFill>
                    <a:srgbClr val="FF0000"/>
                  </a:solidFill>
                </a:rPr>
                <a:t>red</a:t>
              </a:r>
              <a:r>
                <a:rPr lang="en-US" sz="2400" dirty="0"/>
                <a:t>, position=(</a:t>
              </a:r>
              <a:r>
                <a:rPr lang="en-US" sz="2400" dirty="0" err="1"/>
                <a:t>x’,y’,z</a:t>
              </a:r>
              <a:r>
                <a:rPr lang="en-US" sz="2400" dirty="0"/>
                <a:t>’), size=..)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70304" y="2446320"/>
              <a:ext cx="1615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High level description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34780" y="4269405"/>
            <a:ext cx="6449677" cy="1395704"/>
            <a:chOff x="961091" y="4218515"/>
            <a:chExt cx="6449677" cy="1395704"/>
          </a:xfrm>
        </p:grpSpPr>
        <p:grpSp>
          <p:nvGrpSpPr>
            <p:cNvPr id="8" name="Group 14"/>
            <p:cNvGrpSpPr/>
            <p:nvPr/>
          </p:nvGrpSpPr>
          <p:grpSpPr>
            <a:xfrm>
              <a:off x="4236473" y="4218515"/>
              <a:ext cx="3174295" cy="1395704"/>
              <a:chOff x="3390473" y="3864649"/>
              <a:chExt cx="5617474" cy="2739066"/>
            </a:xfrm>
          </p:grpSpPr>
          <p:sp>
            <p:nvSpPr>
              <p:cNvPr id="13" name="Rectangle 15"/>
              <p:cNvSpPr/>
              <p:nvPr/>
            </p:nvSpPr>
            <p:spPr>
              <a:xfrm>
                <a:off x="3390473" y="3864649"/>
                <a:ext cx="5617474" cy="27390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Cube 16"/>
              <p:cNvSpPr/>
              <p:nvPr/>
            </p:nvSpPr>
            <p:spPr>
              <a:xfrm>
                <a:off x="3722546" y="4284401"/>
                <a:ext cx="1873045" cy="1799303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an 17"/>
              <p:cNvSpPr/>
              <p:nvPr/>
            </p:nvSpPr>
            <p:spPr>
              <a:xfrm>
                <a:off x="6622025" y="3937815"/>
                <a:ext cx="1563329" cy="2492477"/>
              </a:xfrm>
              <a:prstGeom prst="ca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61091" y="4475324"/>
              <a:ext cx="21153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Raw sensory outputs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7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1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Statistical</a:t>
            </a:r>
            <a:r>
              <a:rPr lang="en-US" sz="2400" dirty="0"/>
              <a:t> generative models are </a:t>
            </a:r>
            <a:r>
              <a:rPr lang="en-US" sz="2400" b="1" dirty="0"/>
              <a:t>learned from data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Priors are always necessary, </a:t>
            </a:r>
            <a:r>
              <a:rPr lang="en-US" sz="2400" dirty="0"/>
              <a:t>but there is a spectrum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9" name="TextBox 40"/>
          <p:cNvSpPr txBox="1"/>
          <p:nvPr/>
        </p:nvSpPr>
        <p:spPr>
          <a:xfrm>
            <a:off x="6490645" y="3886327"/>
            <a:ext cx="3472168" cy="830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Prior Knowledge</a:t>
            </a:r>
          </a:p>
          <a:p>
            <a:pPr algn="ctr"/>
            <a:r>
              <a:rPr lang="en-US" sz="2400" dirty="0"/>
              <a:t>(e.g., physics, materials, ..)</a:t>
            </a:r>
          </a:p>
        </p:txBody>
      </p:sp>
      <p:pic>
        <p:nvPicPr>
          <p:cNvPr id="4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118" y="2412079"/>
            <a:ext cx="1538398" cy="1453417"/>
          </a:xfrm>
          <a:prstGeom prst="rect">
            <a:avLst/>
          </a:prstGeom>
        </p:spPr>
      </p:pic>
      <p:sp>
        <p:nvSpPr>
          <p:cNvPr id="8" name="TextBox 35"/>
          <p:cNvSpPr txBox="1"/>
          <p:nvPr/>
        </p:nvSpPr>
        <p:spPr>
          <a:xfrm>
            <a:off x="5961048" y="2469059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+</a:t>
            </a:r>
          </a:p>
        </p:txBody>
      </p:sp>
      <p:sp>
        <p:nvSpPr>
          <p:cNvPr id="21" name="TextBox 38"/>
          <p:cNvSpPr txBox="1"/>
          <p:nvPr/>
        </p:nvSpPr>
        <p:spPr>
          <a:xfrm>
            <a:off x="2229186" y="3969275"/>
            <a:ext cx="3514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Data</a:t>
            </a:r>
          </a:p>
          <a:p>
            <a:pPr algn="ctr"/>
            <a:r>
              <a:rPr lang="en-US" sz="2400" dirty="0"/>
              <a:t>(e.g., images of bedrooms)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7638" y="5493813"/>
            <a:ext cx="11062954" cy="893861"/>
            <a:chOff x="647638" y="5574197"/>
            <a:chExt cx="11062954" cy="893861"/>
          </a:xfrm>
        </p:grpSpPr>
        <p:grpSp>
          <p:nvGrpSpPr>
            <p:cNvPr id="11" name="Group 54"/>
            <p:cNvGrpSpPr/>
            <p:nvPr/>
          </p:nvGrpSpPr>
          <p:grpSpPr>
            <a:xfrm>
              <a:off x="647638" y="5637061"/>
              <a:ext cx="11062954" cy="830997"/>
              <a:chOff x="647638" y="5404266"/>
              <a:chExt cx="11062954" cy="830997"/>
            </a:xfrm>
          </p:grpSpPr>
          <p:grpSp>
            <p:nvGrpSpPr>
              <p:cNvPr id="32" name="Group 55"/>
              <p:cNvGrpSpPr/>
              <p:nvPr/>
            </p:nvGrpSpPr>
            <p:grpSpPr>
              <a:xfrm>
                <a:off x="1604429" y="5663786"/>
                <a:ext cx="8085871" cy="497018"/>
                <a:chOff x="2663837" y="1092578"/>
                <a:chExt cx="6912868" cy="497018"/>
              </a:xfrm>
            </p:grpSpPr>
            <p:cxnSp>
              <p:nvCxnSpPr>
                <p:cNvPr id="14" name="Straight Connector 58"/>
                <p:cNvCxnSpPr/>
                <p:nvPr/>
              </p:nvCxnSpPr>
              <p:spPr>
                <a:xfrm flipV="1">
                  <a:off x="2663837" y="1331007"/>
                  <a:ext cx="6912868" cy="29892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59"/>
                <p:cNvCxnSpPr/>
                <p:nvPr/>
              </p:nvCxnSpPr>
              <p:spPr>
                <a:xfrm>
                  <a:off x="9576705" y="1092578"/>
                  <a:ext cx="0" cy="45688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60"/>
                <p:cNvCxnSpPr/>
                <p:nvPr/>
              </p:nvCxnSpPr>
              <p:spPr>
                <a:xfrm>
                  <a:off x="2663837" y="1132711"/>
                  <a:ext cx="0" cy="45688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56"/>
              <p:cNvSpPr txBox="1"/>
              <p:nvPr/>
            </p:nvSpPr>
            <p:spPr>
              <a:xfrm>
                <a:off x="647638" y="5682015"/>
                <a:ext cx="8338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Data</a:t>
                </a:r>
              </a:p>
            </p:txBody>
          </p:sp>
          <p:sp>
            <p:nvSpPr>
              <p:cNvPr id="25" name="TextBox 57"/>
              <p:cNvSpPr txBox="1"/>
              <p:nvPr/>
            </p:nvSpPr>
            <p:spPr>
              <a:xfrm>
                <a:off x="9867338" y="5404266"/>
                <a:ext cx="18432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Prior Knowledge</a:t>
                </a:r>
              </a:p>
            </p:txBody>
          </p:sp>
        </p:grpSp>
        <p:grpSp>
          <p:nvGrpSpPr>
            <p:cNvPr id="7" name="Group 1029"/>
            <p:cNvGrpSpPr/>
            <p:nvPr/>
          </p:nvGrpSpPr>
          <p:grpSpPr>
            <a:xfrm>
              <a:off x="8044583" y="5574197"/>
              <a:ext cx="1271630" cy="700368"/>
              <a:chOff x="8044583" y="5291158"/>
              <a:chExt cx="1271630" cy="700368"/>
            </a:xfrm>
          </p:grpSpPr>
          <p:sp>
            <p:nvSpPr>
              <p:cNvPr id="23" name="TextBox 1030"/>
              <p:cNvSpPr txBox="1"/>
              <p:nvPr/>
            </p:nvSpPr>
            <p:spPr>
              <a:xfrm>
                <a:off x="8044583" y="5291158"/>
                <a:ext cx="1271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Graphics</a:t>
                </a:r>
              </a:p>
            </p:txBody>
          </p:sp>
          <p:sp>
            <p:nvSpPr>
              <p:cNvPr id="5" name="Oval 1031"/>
              <p:cNvSpPr/>
              <p:nvPr/>
            </p:nvSpPr>
            <p:spPr>
              <a:xfrm>
                <a:off x="8646838" y="5778811"/>
                <a:ext cx="219919" cy="21271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1035"/>
            <p:cNvGrpSpPr/>
            <p:nvPr/>
          </p:nvGrpSpPr>
          <p:grpSpPr>
            <a:xfrm>
              <a:off x="1746649" y="5600185"/>
              <a:ext cx="1694695" cy="708314"/>
              <a:chOff x="1746649" y="5317146"/>
              <a:chExt cx="1694695" cy="708314"/>
            </a:xfrm>
          </p:grpSpPr>
          <p:sp>
            <p:nvSpPr>
              <p:cNvPr id="29" name="TextBox 1036"/>
              <p:cNvSpPr txBox="1"/>
              <p:nvPr/>
            </p:nvSpPr>
            <p:spPr>
              <a:xfrm>
                <a:off x="1746649" y="5317146"/>
                <a:ext cx="16946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This course</a:t>
                </a:r>
              </a:p>
            </p:txBody>
          </p:sp>
          <p:sp>
            <p:nvSpPr>
              <p:cNvPr id="26" name="Oval 1037"/>
              <p:cNvSpPr/>
              <p:nvPr/>
            </p:nvSpPr>
            <p:spPr>
              <a:xfrm>
                <a:off x="2318013" y="5812745"/>
                <a:ext cx="219919" cy="21271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Statistical Generative Models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5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537932" y="2494396"/>
            <a:ext cx="2905158" cy="1371100"/>
            <a:chOff x="2537932" y="2494396"/>
            <a:chExt cx="2905158" cy="1371100"/>
          </a:xfrm>
        </p:grpSpPr>
        <p:pic>
          <p:nvPicPr>
            <p:cNvPr id="3" name="Picture 2" descr="bedroom containing various item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37932" y="2505434"/>
              <a:ext cx="776192" cy="51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7969" y="2504264"/>
              <a:ext cx="817178" cy="5447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9024" y="2494396"/>
              <a:ext cx="880226" cy="5848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2303" y="3251638"/>
              <a:ext cx="920787" cy="6138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31765" y="3328111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5333" y="3190116"/>
              <a:ext cx="670971" cy="674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35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1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statistical generative model is a </a:t>
            </a:r>
            <a:r>
              <a:rPr lang="en-US" sz="2400" b="1" dirty="0"/>
              <a:t>probability distribution </a:t>
            </a:r>
            <a:r>
              <a:rPr lang="en-US" sz="2400" dirty="0"/>
              <a:t>p(x)</a:t>
            </a:r>
          </a:p>
          <a:p>
            <a:pPr lvl="1"/>
            <a:r>
              <a:rPr lang="en-US" b="1" dirty="0"/>
              <a:t>Data: </a:t>
            </a:r>
            <a:r>
              <a:rPr lang="en-US" dirty="0"/>
              <a:t>samples (e.g., images of bedrooms)</a:t>
            </a:r>
          </a:p>
          <a:p>
            <a:pPr lvl="1"/>
            <a:r>
              <a:rPr lang="en-US" b="1" dirty="0"/>
              <a:t>Prior knowledge: </a:t>
            </a:r>
            <a:r>
              <a:rPr lang="en-US" dirty="0"/>
              <a:t>parametric form (e.g., Gaussian?), loss function (e.g., maximum likelihood?), optimization algorithm, etc.</a:t>
            </a:r>
            <a:endParaRPr lang="en-US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It is generative because </a:t>
            </a:r>
            <a:r>
              <a:rPr lang="en-US" sz="2400" b="1" dirty="0">
                <a:solidFill>
                  <a:srgbClr val="FF0000"/>
                </a:solidFill>
              </a:rPr>
              <a:t>sampling from p(x) generates new images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Statistical Generative Models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9843655" y="6451832"/>
            <a:ext cx="1312025" cy="365125"/>
          </a:xfrm>
        </p:spPr>
        <p:txBody>
          <a:bodyPr/>
          <a:lstStyle/>
          <a:p>
            <a:fld id="{8C71CAF9-4461-454A-B702-D536C3775752}" type="slidenum">
              <a:rPr lang="en-US" smtClean="0"/>
              <a:t>6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947609" y="4035428"/>
            <a:ext cx="3103051" cy="461665"/>
            <a:chOff x="7448601" y="4815463"/>
            <a:chExt cx="3103051" cy="461665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7448601" y="5046295"/>
              <a:ext cx="837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8469159" y="4815463"/>
              <a:ext cx="2082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probability p(x)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550864" y="3582745"/>
            <a:ext cx="2267678" cy="13032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 probability distribution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p(x)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58564" y="3821595"/>
            <a:ext cx="3363233" cy="964879"/>
            <a:chOff x="1058564" y="3821595"/>
            <a:chExt cx="3363233" cy="964879"/>
          </a:xfrm>
        </p:grpSpPr>
        <p:grpSp>
          <p:nvGrpSpPr>
            <p:cNvPr id="36" name="Group 35"/>
            <p:cNvGrpSpPr/>
            <p:nvPr/>
          </p:nvGrpSpPr>
          <p:grpSpPr>
            <a:xfrm>
              <a:off x="1058564" y="4073203"/>
              <a:ext cx="3363233" cy="461665"/>
              <a:chOff x="1602306" y="4815463"/>
              <a:chExt cx="3363233" cy="461665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>
                <a:off x="4127733" y="5031542"/>
                <a:ext cx="837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1602306" y="4815463"/>
                <a:ext cx="1151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Image x</a:t>
                </a:r>
              </a:p>
            </p:txBody>
          </p:sp>
        </p:grpSp>
        <p:pic>
          <p:nvPicPr>
            <p:cNvPr id="15" name="Picture 14" descr="bedroom containing various item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549" y="3821595"/>
              <a:ext cx="1446595" cy="964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853369" y="5712062"/>
            <a:ext cx="3246303" cy="931059"/>
            <a:chOff x="2853369" y="5712062"/>
            <a:chExt cx="3246303" cy="931059"/>
          </a:xfrm>
        </p:grpSpPr>
        <p:pic>
          <p:nvPicPr>
            <p:cNvPr id="2050" name="Picture 2" descr="beige bed with mattres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369" y="5720148"/>
              <a:ext cx="1182838" cy="887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white bedspread on black metal be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82" y="5712062"/>
              <a:ext cx="1395890" cy="93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74545" y="6015210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1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2491"/>
            <a:ext cx="10515600" cy="1325563"/>
          </a:xfrm>
        </p:spPr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Discriminative vs. generative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5103" y="6437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210" y="4810463"/>
            <a:ext cx="6868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image X is given. </a:t>
            </a:r>
            <a:r>
              <a:rPr lang="en-US" sz="2400" b="1" dirty="0"/>
              <a:t>Goal</a:t>
            </a:r>
            <a:r>
              <a:rPr lang="en-US" sz="2400" dirty="0"/>
              <a:t>: decision boundary, via </a:t>
            </a:r>
            <a:r>
              <a:rPr lang="en-US" sz="2400" b="1" dirty="0"/>
              <a:t>conditional distribution over label 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Ex: logistic regression, convolutional net, etc.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054605" y="2273097"/>
            <a:ext cx="33190" cy="3827472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599834" y="2260951"/>
            <a:ext cx="2975090" cy="1879766"/>
            <a:chOff x="2674708" y="1751552"/>
            <a:chExt cx="2975090" cy="187976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674708" y="1751552"/>
              <a:ext cx="2484545" cy="1879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 rot="19390998">
              <a:off x="3132891" y="2363270"/>
              <a:ext cx="25169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Decision boundary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05182" y="1506933"/>
            <a:ext cx="685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Discriminative</a:t>
            </a:r>
            <a:r>
              <a:rPr lang="en-US" sz="2400" dirty="0"/>
              <a:t>: classify bedroom vs. dining room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98617" y="1507329"/>
            <a:ext cx="345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Generative</a:t>
            </a:r>
            <a:r>
              <a:rPr lang="en-US" sz="2400" dirty="0"/>
              <a:t>: generate X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098617" y="4810463"/>
            <a:ext cx="479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input X is </a:t>
            </a:r>
            <a:r>
              <a:rPr lang="en-US" sz="2400" b="1" dirty="0"/>
              <a:t>not</a:t>
            </a:r>
            <a:r>
              <a:rPr lang="en-US" sz="2400" dirty="0"/>
              <a:t> given. Requires a model of the </a:t>
            </a:r>
            <a:r>
              <a:rPr lang="en-US" sz="2400" b="1" dirty="0"/>
              <a:t>joint distribution over both X and Y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6" name="Picture 2" descr="beige bed with mattr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69" y="2522768"/>
            <a:ext cx="1593814" cy="11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bedroom containing various ite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111" y="3719465"/>
            <a:ext cx="1446595" cy="9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ning table set placed beside glass win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1" y="2857956"/>
            <a:ext cx="1558315" cy="103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ctangular brown wooden table with tabled near windo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2"/>
          <a:stretch/>
        </p:blipFill>
        <p:spPr bwMode="auto">
          <a:xfrm>
            <a:off x="2109875" y="2064980"/>
            <a:ext cx="876057" cy="9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25856" y="5695612"/>
            <a:ext cx="6474542" cy="505169"/>
            <a:chOff x="472147" y="5695686"/>
            <a:chExt cx="6474542" cy="505169"/>
          </a:xfrm>
        </p:grpSpPr>
        <p:sp>
          <p:nvSpPr>
            <p:cNvPr id="4" name="TextBox 9"/>
            <p:cNvSpPr txBox="1"/>
            <p:nvPr/>
          </p:nvSpPr>
          <p:spPr>
            <a:xfrm>
              <a:off x="472147" y="5695687"/>
              <a:ext cx="6474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P(Y = Bedroom | X=            ) = 0.0001</a:t>
              </a:r>
            </a:p>
          </p:txBody>
        </p:sp>
        <p:pic>
          <p:nvPicPr>
            <p:cNvPr id="54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378" y="5695686"/>
              <a:ext cx="757374" cy="50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462384" y="5970982"/>
            <a:ext cx="6474542" cy="532571"/>
            <a:chOff x="7417691" y="5789071"/>
            <a:chExt cx="6474542" cy="532571"/>
          </a:xfrm>
        </p:grpSpPr>
        <p:sp>
          <p:nvSpPr>
            <p:cNvPr id="66" name="TextBox 9"/>
            <p:cNvSpPr txBox="1"/>
            <p:nvPr/>
          </p:nvSpPr>
          <p:spPr>
            <a:xfrm>
              <a:off x="7417691" y="5833644"/>
              <a:ext cx="6474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P(Y = Bedroom , X=            ) = 0.0002</a:t>
              </a:r>
            </a:p>
          </p:txBody>
        </p:sp>
        <p:pic>
          <p:nvPicPr>
            <p:cNvPr id="55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7507" y="5789071"/>
              <a:ext cx="717455" cy="53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352325" y="2168863"/>
            <a:ext cx="4543191" cy="2684320"/>
            <a:chOff x="7417741" y="2126143"/>
            <a:chExt cx="4543191" cy="2684320"/>
          </a:xfrm>
        </p:grpSpPr>
        <p:grpSp>
          <p:nvGrpSpPr>
            <p:cNvPr id="13" name="Group 12"/>
            <p:cNvGrpSpPr/>
            <p:nvPr/>
          </p:nvGrpSpPr>
          <p:grpSpPr>
            <a:xfrm>
              <a:off x="7417741" y="2239272"/>
              <a:ext cx="4477776" cy="2376614"/>
              <a:chOff x="7417741" y="2239272"/>
              <a:chExt cx="4477776" cy="2376614"/>
            </a:xfrm>
          </p:grpSpPr>
          <p:grpSp>
            <p:nvGrpSpPr>
              <p:cNvPr id="49" name="Group 32"/>
              <p:cNvGrpSpPr/>
              <p:nvPr/>
            </p:nvGrpSpPr>
            <p:grpSpPr>
              <a:xfrm>
                <a:off x="7417741" y="2246570"/>
                <a:ext cx="4240594" cy="1766946"/>
                <a:chOff x="7412986" y="2528528"/>
                <a:chExt cx="4240594" cy="1766946"/>
              </a:xfrm>
            </p:grpSpPr>
            <p:sp>
              <p:nvSpPr>
                <p:cNvPr id="41" name="TextBox 53"/>
                <p:cNvSpPr txBox="1"/>
                <p:nvPr/>
              </p:nvSpPr>
              <p:spPr>
                <a:xfrm>
                  <a:off x="8919223" y="3926142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sp>
              <p:nvSpPr>
                <p:cNvPr id="42" name="TextBox 54"/>
                <p:cNvSpPr txBox="1"/>
                <p:nvPr/>
              </p:nvSpPr>
              <p:spPr>
                <a:xfrm>
                  <a:off x="11310216" y="3888517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sp>
              <p:nvSpPr>
                <p:cNvPr id="44" name="TextBox 55"/>
                <p:cNvSpPr txBox="1"/>
                <p:nvPr/>
              </p:nvSpPr>
              <p:spPr>
                <a:xfrm>
                  <a:off x="7412986" y="2528528"/>
                  <a:ext cx="14013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Y=B , X=  </a:t>
                  </a: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9"/>
              <a:srcRect l="27576" r="23697" b="33117"/>
              <a:stretch/>
            </p:blipFill>
            <p:spPr>
              <a:xfrm>
                <a:off x="8641147" y="3076055"/>
                <a:ext cx="918891" cy="659605"/>
              </a:xfrm>
              <a:prstGeom prst="rect">
                <a:avLst/>
              </a:prstGeom>
            </p:spPr>
          </p:pic>
          <p:sp>
            <p:nvSpPr>
              <p:cNvPr id="43" name="TextBox 55"/>
              <p:cNvSpPr txBox="1"/>
              <p:nvPr/>
            </p:nvSpPr>
            <p:spPr>
              <a:xfrm>
                <a:off x="7455412" y="3120449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Y=B , X= </a:t>
                </a:r>
              </a:p>
            </p:txBody>
          </p:sp>
          <p:sp>
            <p:nvSpPr>
              <p:cNvPr id="50" name="TextBox 55"/>
              <p:cNvSpPr txBox="1"/>
              <p:nvPr/>
            </p:nvSpPr>
            <p:spPr>
              <a:xfrm>
                <a:off x="9774902" y="2239272"/>
                <a:ext cx="14013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Y=D , X=  </a:t>
                </a: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9"/>
              <a:srcRect l="27576" r="23697" b="33117"/>
              <a:stretch/>
            </p:blipFill>
            <p:spPr>
              <a:xfrm>
                <a:off x="10976626" y="3023143"/>
                <a:ext cx="918891" cy="659605"/>
              </a:xfrm>
              <a:prstGeom prst="rect">
                <a:avLst/>
              </a:prstGeom>
            </p:spPr>
          </p:pic>
          <p:sp>
            <p:nvSpPr>
              <p:cNvPr id="52" name="TextBox 55"/>
              <p:cNvSpPr txBox="1"/>
              <p:nvPr/>
            </p:nvSpPr>
            <p:spPr>
              <a:xfrm>
                <a:off x="9774902" y="3121635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Y=D , X= </a:t>
                </a:r>
              </a:p>
            </p:txBody>
          </p:sp>
          <p:sp>
            <p:nvSpPr>
              <p:cNvPr id="53" name="TextBox 55"/>
              <p:cNvSpPr txBox="1"/>
              <p:nvPr/>
            </p:nvSpPr>
            <p:spPr>
              <a:xfrm>
                <a:off x="7493083" y="4246554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Y=B , X= </a:t>
                </a:r>
              </a:p>
            </p:txBody>
          </p:sp>
          <p:sp>
            <p:nvSpPr>
              <p:cNvPr id="62" name="TextBox 55"/>
              <p:cNvSpPr txBox="1"/>
              <p:nvPr/>
            </p:nvSpPr>
            <p:spPr>
              <a:xfrm>
                <a:off x="9824849" y="4246554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Y=D , X= 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20012" y="3023144"/>
              <a:ext cx="971111" cy="71251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20123" y="2998721"/>
              <a:ext cx="975393" cy="679947"/>
            </a:xfrm>
            <a:prstGeom prst="rect">
              <a:avLst/>
            </a:prstGeom>
          </p:spPr>
        </p:pic>
        <p:pic>
          <p:nvPicPr>
            <p:cNvPr id="56" name="Picture 2" descr="beige bed with mattres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146" y="4096916"/>
              <a:ext cx="948559" cy="71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beige bed with mattres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2373" y="4099044"/>
              <a:ext cx="948559" cy="71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985" y="2239575"/>
              <a:ext cx="952018" cy="63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6626" y="2126143"/>
              <a:ext cx="952018" cy="63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53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760"/>
            <a:ext cx="10515600" cy="1325563"/>
          </a:xfrm>
        </p:spPr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Discriminative vs. generative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5103" y="6437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8103" y="3448203"/>
            <a:ext cx="4552663" cy="182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63131" y="5479504"/>
            <a:ext cx="12309514" cy="910699"/>
            <a:chOff x="463131" y="5445786"/>
            <a:chExt cx="12309514" cy="910699"/>
          </a:xfrm>
        </p:grpSpPr>
        <p:pic>
          <p:nvPicPr>
            <p:cNvPr id="35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1282" y="5445786"/>
              <a:ext cx="1365365" cy="9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43"/>
            <p:cNvGrpSpPr/>
            <p:nvPr/>
          </p:nvGrpSpPr>
          <p:grpSpPr>
            <a:xfrm>
              <a:off x="463131" y="5446331"/>
              <a:ext cx="12309514" cy="910154"/>
              <a:chOff x="597178" y="5792117"/>
              <a:chExt cx="12309514" cy="910154"/>
            </a:xfrm>
          </p:grpSpPr>
          <p:grpSp>
            <p:nvGrpSpPr>
              <p:cNvPr id="55" name="Group 44"/>
              <p:cNvGrpSpPr/>
              <p:nvPr/>
            </p:nvGrpSpPr>
            <p:grpSpPr>
              <a:xfrm>
                <a:off x="597178" y="5962050"/>
                <a:ext cx="12309514" cy="574246"/>
                <a:chOff x="597178" y="4878309"/>
                <a:chExt cx="12309514" cy="574246"/>
              </a:xfrm>
            </p:grpSpPr>
            <p:sp>
              <p:nvSpPr>
                <p:cNvPr id="56" name="TextBox 46"/>
                <p:cNvSpPr txBox="1"/>
                <p:nvPr/>
              </p:nvSpPr>
              <p:spPr>
                <a:xfrm>
                  <a:off x="597178" y="4878309"/>
                  <a:ext cx="54938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Therefore it cannot handle missing data</a:t>
                  </a:r>
                </a:p>
              </p:txBody>
            </p:sp>
            <p:sp>
              <p:nvSpPr>
                <p:cNvPr id="58" name="TextBox 59"/>
                <p:cNvSpPr txBox="1"/>
                <p:nvPr/>
              </p:nvSpPr>
              <p:spPr>
                <a:xfrm>
                  <a:off x="6432150" y="4898557"/>
                  <a:ext cx="647454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/>
                    <a:t>P(Y = Bedroom | X =                  )</a:t>
                  </a:r>
                </a:p>
              </p:txBody>
            </p:sp>
          </p:grpSp>
          <p:sp>
            <p:nvSpPr>
              <p:cNvPr id="10" name="Rectangle 45"/>
              <p:cNvSpPr/>
              <p:nvPr/>
            </p:nvSpPr>
            <p:spPr>
              <a:xfrm>
                <a:off x="9765330" y="5792117"/>
                <a:ext cx="639310" cy="9101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2"/>
          <p:cNvSpPr txBox="1"/>
          <p:nvPr/>
        </p:nvSpPr>
        <p:spPr>
          <a:xfrm>
            <a:off x="463131" y="2053045"/>
            <a:ext cx="685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Joint and conditional are related via </a:t>
            </a:r>
            <a:r>
              <a:rPr lang="en-US" sz="2400" b="1" dirty="0"/>
              <a:t>Bayes Rule</a:t>
            </a:r>
            <a:r>
              <a:rPr lang="en-US" sz="2400" dirty="0"/>
              <a:t>: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99834" y="2970713"/>
            <a:ext cx="8744871" cy="954980"/>
            <a:chOff x="1221717" y="3002369"/>
            <a:chExt cx="8744871" cy="954980"/>
          </a:xfrm>
        </p:grpSpPr>
        <p:sp>
          <p:nvSpPr>
            <p:cNvPr id="4" name="TextBox 4"/>
            <p:cNvSpPr txBox="1"/>
            <p:nvPr/>
          </p:nvSpPr>
          <p:spPr>
            <a:xfrm>
              <a:off x="1221717" y="3206958"/>
              <a:ext cx="8744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P(Y = Bedroom | X=                      ) = </a:t>
              </a:r>
            </a:p>
          </p:txBody>
        </p:sp>
        <p:pic>
          <p:nvPicPr>
            <p:cNvPr id="31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117" y="3002369"/>
              <a:ext cx="1431753" cy="954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6744929" y="2549737"/>
            <a:ext cx="6474542" cy="758181"/>
            <a:chOff x="6744929" y="2549737"/>
            <a:chExt cx="6474542" cy="758181"/>
          </a:xfrm>
        </p:grpSpPr>
        <p:sp>
          <p:nvSpPr>
            <p:cNvPr id="29" name="TextBox 17"/>
            <p:cNvSpPr txBox="1"/>
            <p:nvPr/>
          </p:nvSpPr>
          <p:spPr>
            <a:xfrm>
              <a:off x="6744929" y="2694780"/>
              <a:ext cx="6474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P(Y = Bedroom, X=                 )</a:t>
              </a:r>
            </a:p>
          </p:txBody>
        </p:sp>
        <p:pic>
          <p:nvPicPr>
            <p:cNvPr id="32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8804" y="2549737"/>
              <a:ext cx="1136703" cy="758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174803" y="3541091"/>
            <a:ext cx="6474542" cy="619103"/>
            <a:chOff x="7174803" y="3541091"/>
            <a:chExt cx="6474542" cy="619103"/>
          </a:xfrm>
        </p:grpSpPr>
        <p:sp>
          <p:nvSpPr>
            <p:cNvPr id="53" name="TextBox 38"/>
            <p:cNvSpPr txBox="1"/>
            <p:nvPr/>
          </p:nvSpPr>
          <p:spPr>
            <a:xfrm>
              <a:off x="7174803" y="3549064"/>
              <a:ext cx="6474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 X =              )</a:t>
              </a:r>
            </a:p>
          </p:txBody>
        </p:sp>
        <p:pic>
          <p:nvPicPr>
            <p:cNvPr id="33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5366" y="3541091"/>
              <a:ext cx="928189" cy="619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63131" y="4403348"/>
            <a:ext cx="15069257" cy="744655"/>
            <a:chOff x="451433" y="4418488"/>
            <a:chExt cx="15069257" cy="744655"/>
          </a:xfrm>
        </p:grpSpPr>
        <p:grpSp>
          <p:nvGrpSpPr>
            <p:cNvPr id="7" name="Group 6"/>
            <p:cNvGrpSpPr/>
            <p:nvPr/>
          </p:nvGrpSpPr>
          <p:grpSpPr>
            <a:xfrm>
              <a:off x="451433" y="4501551"/>
              <a:ext cx="15069257" cy="561752"/>
              <a:chOff x="336701" y="4328353"/>
              <a:chExt cx="15069257" cy="561752"/>
            </a:xfrm>
          </p:grpSpPr>
          <p:sp>
            <p:nvSpPr>
              <p:cNvPr id="12" name="TextBox 23"/>
              <p:cNvSpPr txBox="1"/>
              <p:nvPr/>
            </p:nvSpPr>
            <p:spPr>
              <a:xfrm>
                <a:off x="336701" y="4328353"/>
                <a:ext cx="95568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Discriminative</a:t>
                </a:r>
                <a:r>
                  <a:rPr lang="en-US" sz="2400" dirty="0"/>
                  <a:t>: Y is simple; X is always given, so not need to model </a:t>
                </a:r>
              </a:p>
            </p:txBody>
          </p:sp>
          <p:sp>
            <p:nvSpPr>
              <p:cNvPr id="50" name="TextBox 30"/>
              <p:cNvSpPr txBox="1"/>
              <p:nvPr/>
            </p:nvSpPr>
            <p:spPr>
              <a:xfrm>
                <a:off x="8931416" y="4336107"/>
                <a:ext cx="647454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/>
                  <a:t>P(X=               )</a:t>
                </a:r>
              </a:p>
            </p:txBody>
          </p:sp>
        </p:grpSp>
        <p:pic>
          <p:nvPicPr>
            <p:cNvPr id="34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7284" y="4418488"/>
              <a:ext cx="1116424" cy="744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88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1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Class </a:t>
            </a:r>
            <a:r>
              <a:rPr lang="en-US" sz="2400" b="1" dirty="0"/>
              <a:t>conditional generative models </a:t>
            </a:r>
            <a:r>
              <a:rPr lang="en-US" sz="2400" dirty="0"/>
              <a:t>are also possible: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It’s often useful to condition on rich side information Y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/>
              <a:t>A discriminative model is a very simple conditional generative model of Y: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7039"/>
            <a:ext cx="10515600" cy="1325563"/>
          </a:xfrm>
        </p:spPr>
        <p:txBody>
          <a:bodyPr/>
          <a:lstStyle/>
          <a:p>
            <a:r>
              <a:rPr lang="en-US" dirty="0">
                <a:latin typeface="+mj-lt"/>
                <a:ea typeface="Futura Medium" charset="0"/>
                <a:cs typeface="Futura Medium" charset="0"/>
              </a:rPr>
              <a:t>Conditional Generative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5103" y="6437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8"/>
          <p:cNvSpPr txBox="1"/>
          <p:nvPr/>
        </p:nvSpPr>
        <p:spPr>
          <a:xfrm>
            <a:off x="3863669" y="2372187"/>
            <a:ext cx="647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P(X=              | Y = Bedroom)</a:t>
            </a:r>
          </a:p>
        </p:txBody>
      </p:sp>
      <p:sp>
        <p:nvSpPr>
          <p:cNvPr id="32" name="TextBox 18"/>
          <p:cNvSpPr txBox="1"/>
          <p:nvPr/>
        </p:nvSpPr>
        <p:spPr>
          <a:xfrm>
            <a:off x="2210627" y="3859706"/>
            <a:ext cx="944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P(X=             | Caption = “A black table with 6 chairs”)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pic>
        <p:nvPicPr>
          <p:cNvPr id="14" name="Picture 2" descr="dining table set placed beside glass wind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86" y="2324109"/>
            <a:ext cx="941152" cy="6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ining table set placed beside glass wind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95" y="3826722"/>
            <a:ext cx="741602" cy="4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99672" y="5347225"/>
            <a:ext cx="6928808" cy="501907"/>
            <a:chOff x="3863669" y="5350323"/>
            <a:chExt cx="6928808" cy="501907"/>
          </a:xfrm>
        </p:grpSpPr>
        <p:sp>
          <p:nvSpPr>
            <p:cNvPr id="4" name="TextBox 8"/>
            <p:cNvSpPr txBox="1"/>
            <p:nvPr/>
          </p:nvSpPr>
          <p:spPr>
            <a:xfrm>
              <a:off x="3863669" y="5390565"/>
              <a:ext cx="6928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P(Y = Bedroom | X=             ) </a:t>
              </a:r>
            </a:p>
          </p:txBody>
        </p:sp>
        <p:pic>
          <p:nvPicPr>
            <p:cNvPr id="17" name="Picture 2" descr="dining table set placed beside glass windo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289" y="5350323"/>
              <a:ext cx="752484" cy="50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471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LM Roman 12"/>
        <a:ea typeface=""/>
        <a:cs typeface=""/>
      </a:majorFont>
      <a:minorFont>
        <a:latin typeface="LM Roman 1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4431</TotalTime>
  <Words>1760</Words>
  <Application>Microsoft Macintosh PowerPoint</Application>
  <PresentationFormat>Widescreen</PresentationFormat>
  <Paragraphs>316</Paragraphs>
  <Slides>29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Futura Medium</vt:lpstr>
      <vt:lpstr>LM Roman 12</vt:lpstr>
      <vt:lpstr>Office Theme</vt:lpstr>
      <vt:lpstr>CS 269: Deep Generative Models</vt:lpstr>
      <vt:lpstr>Introduction</vt:lpstr>
      <vt:lpstr>Introduction</vt:lpstr>
      <vt:lpstr>Generative Modeling: Computer Graphics</vt:lpstr>
      <vt:lpstr>Statistical Generative Models</vt:lpstr>
      <vt:lpstr>Statistical Generative Models</vt:lpstr>
      <vt:lpstr>Discriminative vs. generative</vt:lpstr>
      <vt:lpstr>Discriminative vs. generative</vt:lpstr>
      <vt:lpstr>Conditional Generative Models</vt:lpstr>
      <vt:lpstr>Progress in Generative Models of Images</vt:lpstr>
      <vt:lpstr>PowerPoint Presentation</vt:lpstr>
      <vt:lpstr>WaveNet</vt:lpstr>
      <vt:lpstr>Audio Super Resolution</vt:lpstr>
      <vt:lpstr>Image Translation</vt:lpstr>
      <vt:lpstr>Machine Translation</vt:lpstr>
      <vt:lpstr>Language Generation</vt:lpstr>
      <vt:lpstr>Code Generation</vt:lpstr>
      <vt:lpstr>Images and Text</vt:lpstr>
      <vt:lpstr>Imitation Learning</vt:lpstr>
      <vt:lpstr>Societal Challenges: DeepFakes</vt:lpstr>
      <vt:lpstr>Societal Challenges: Amplified Bias</vt:lpstr>
      <vt:lpstr>Roadmap and Key Questions</vt:lpstr>
      <vt:lpstr>Syllabus</vt:lpstr>
      <vt:lpstr>Prerequisites</vt:lpstr>
      <vt:lpstr>PTE</vt:lpstr>
      <vt:lpstr>Logistics</vt:lpstr>
      <vt:lpstr>Grading policies</vt:lpstr>
      <vt:lpstr>Quizzes</vt:lpstr>
      <vt:lpstr>Projects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stefano ermon</dc:creator>
  <cp:lastModifiedBy>Aditya Grover</cp:lastModifiedBy>
  <cp:revision>106</cp:revision>
  <dcterms:created xsi:type="dcterms:W3CDTF">2018-09-18T05:15:09Z</dcterms:created>
  <dcterms:modified xsi:type="dcterms:W3CDTF">2022-01-04T17:40:52Z</dcterms:modified>
</cp:coreProperties>
</file>